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61" r:id="rId3"/>
    <p:sldId id="257" r:id="rId4"/>
    <p:sldId id="260" r:id="rId5"/>
    <p:sldId id="259" r:id="rId6"/>
    <p:sldId id="262" r:id="rId7"/>
    <p:sldId id="263" r:id="rId8"/>
    <p:sldId id="268" r:id="rId9"/>
    <p:sldId id="264" r:id="rId10"/>
    <p:sldId id="269" r:id="rId11"/>
    <p:sldId id="265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513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1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51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23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76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9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55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19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9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05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878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785FF25-115B-3F59-1036-26A19EC945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Darbuotojų</a:t>
            </a:r>
            <a:r>
              <a:rPr lang="lt-LT" dirty="0"/>
              <a:t> t</a:t>
            </a:r>
            <a:r>
              <a:rPr lang="es-ES" dirty="0"/>
              <a:t>olerancijos korupcijai </a:t>
            </a:r>
            <a:r>
              <a:rPr lang="lt-LT" dirty="0"/>
              <a:t>apklausos rezultatai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F15F58B-4ACE-DDB3-B5A5-287805A400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  <a:p>
            <a:r>
              <a:rPr lang="lt-LT" dirty="0">
                <a:solidFill>
                  <a:schemeClr val="accent1">
                    <a:lumMod val="50000"/>
                  </a:schemeClr>
                </a:solidFill>
              </a:rPr>
              <a:t>2024 m.</a:t>
            </a:r>
          </a:p>
        </p:txBody>
      </p:sp>
    </p:spTree>
    <p:extLst>
      <p:ext uri="{BB962C8B-B14F-4D97-AF65-F5344CB8AC3E}">
        <p14:creationId xmlns:p14="http://schemas.microsoft.com/office/powerpoint/2010/main" val="362189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2CC9F86-BBBB-FE76-CBE2-6CD6AA754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96" y="1035170"/>
            <a:ext cx="11045964" cy="5411634"/>
          </a:xfrm>
        </p:spPr>
        <p:txBody>
          <a:bodyPr>
            <a:noAutofit/>
          </a:bodyPr>
          <a:lstStyle/>
          <a:p>
            <a:pPr algn="just"/>
            <a:r>
              <a:rPr lang="lt-LT" sz="2000" dirty="0"/>
              <a:t>Tyrimui pasirinktas anoniminės anketos apklausos internete metodas. Apklausos internetinė nuoroda buvo pateikta visiems Molėtų kultūros centro darbuotojams.</a:t>
            </a:r>
          </a:p>
          <a:p>
            <a:pPr algn="just"/>
            <a:r>
              <a:rPr lang="lt-LT" sz="2000" dirty="0"/>
              <a:t>Apklausos vykdymo laikotarpis – nuo </a:t>
            </a:r>
            <a:r>
              <a:rPr lang="da-DK" sz="2000" dirty="0"/>
              <a:t>202</a:t>
            </a:r>
            <a:r>
              <a:rPr lang="lt-LT" sz="2000" dirty="0"/>
              <a:t>4</a:t>
            </a:r>
            <a:r>
              <a:rPr lang="da-DK" sz="2000" dirty="0"/>
              <a:t> m. </a:t>
            </a:r>
            <a:r>
              <a:rPr lang="lt-LT" sz="2000" dirty="0"/>
              <a:t>gegužės</a:t>
            </a:r>
            <a:r>
              <a:rPr lang="da-DK" sz="2000" dirty="0"/>
              <a:t> 2</a:t>
            </a:r>
            <a:r>
              <a:rPr lang="lt-LT" sz="2000" dirty="0"/>
              <a:t>7</a:t>
            </a:r>
            <a:r>
              <a:rPr lang="da-DK" sz="2000" dirty="0"/>
              <a:t> d.</a:t>
            </a:r>
            <a:r>
              <a:rPr lang="lt-LT" sz="2000" dirty="0"/>
              <a:t>iki </a:t>
            </a:r>
            <a:r>
              <a:rPr lang="da-DK" sz="2000" dirty="0"/>
              <a:t>202</a:t>
            </a:r>
            <a:r>
              <a:rPr lang="lt-LT" sz="2000" dirty="0"/>
              <a:t>4</a:t>
            </a:r>
            <a:r>
              <a:rPr lang="da-DK" sz="2000" dirty="0"/>
              <a:t> m. </a:t>
            </a:r>
            <a:r>
              <a:rPr lang="lt-LT" sz="2000" dirty="0"/>
              <a:t>birželio</a:t>
            </a:r>
            <a:r>
              <a:rPr lang="da-DK" sz="2000" dirty="0"/>
              <a:t> 6 d.</a:t>
            </a:r>
            <a:endParaRPr lang="lt-LT" sz="2000" dirty="0"/>
          </a:p>
          <a:p>
            <a:pPr algn="just"/>
            <a:r>
              <a:rPr lang="lt-LT" sz="2000" dirty="0"/>
              <a:t>Apklausos tikslas: nustatyti koks yra Molėtų kultūros centro (toliau – Centras) darbuotojų tolerancijos korupcijai indeksas, t. y. siekiama nustatyti ir įvertinti darbuotojų bendrą požiūrį į korupciją, išsiaiškinti, kiek paplitęs šis reiškinys Centre ir kokia darbuotojų patirtis ir santykis su korupcinio pobūdžio apraiškomis. </a:t>
            </a:r>
          </a:p>
          <a:p>
            <a:pPr algn="just"/>
            <a:r>
              <a:rPr lang="lt-LT" sz="2000" dirty="0"/>
              <a:t>Darbuotojų dalyvavimas: tyrimo metu dirbo 40 darbuotojų. Atsakymus pateikė 19 darbuotojų.</a:t>
            </a:r>
          </a:p>
          <a:p>
            <a:pPr algn="just"/>
            <a:r>
              <a:rPr lang="lt-LT" sz="2000" dirty="0"/>
              <a:t>Darbuotojų aktyvumas: atsakė į pateiktus klausimus 47,50 procentų darbuotojų.</a:t>
            </a:r>
          </a:p>
          <a:p>
            <a:pPr algn="just"/>
            <a:endParaRPr lang="lt-LT" sz="2000" dirty="0"/>
          </a:p>
          <a:p>
            <a:pPr algn="just"/>
            <a:endParaRPr lang="lt-LT" sz="2000" dirty="0"/>
          </a:p>
          <a:p>
            <a:pPr algn="just"/>
            <a:endParaRPr lang="lt-LT" sz="2000" dirty="0"/>
          </a:p>
          <a:p>
            <a:pPr algn="just"/>
            <a:r>
              <a:rPr lang="lt-LT" sz="2000" dirty="0"/>
              <a:t>Pateikiami apklausos rezultatai.</a:t>
            </a:r>
          </a:p>
        </p:txBody>
      </p:sp>
    </p:spTree>
    <p:extLst>
      <p:ext uri="{BB962C8B-B14F-4D97-AF65-F5344CB8AC3E}">
        <p14:creationId xmlns:p14="http://schemas.microsoft.com/office/powerpoint/2010/main" val="670481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7A63696-DB0D-7706-FAD0-701A9611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1. Koks Jūsų amžius?</a:t>
            </a:r>
            <a:endParaRPr lang="lt-LT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D3DE78F-210A-5165-0D84-062D81403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1994427"/>
            <a:ext cx="10753725" cy="3766185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br>
              <a:rPr lang="lt-LT" b="0" i="0" dirty="0">
                <a:effectLst/>
              </a:rPr>
            </a:br>
            <a:r>
              <a:rPr lang="lt-LT" sz="1800" b="0" i="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Atsakymai:</a:t>
            </a:r>
            <a:endParaRPr lang="lt-L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lt-L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 30 metų 11 %</a:t>
            </a:r>
          </a:p>
          <a:p>
            <a:pPr marL="457200">
              <a:lnSpc>
                <a:spcPct val="107000"/>
              </a:lnSpc>
            </a:pPr>
            <a:r>
              <a:rPr lang="lt-L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31-40 metų 5 %</a:t>
            </a:r>
          </a:p>
          <a:p>
            <a:pPr marL="457200">
              <a:lnSpc>
                <a:spcPct val="107000"/>
              </a:lnSpc>
            </a:pPr>
            <a:r>
              <a:rPr lang="lt-L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41-50 metų 0 %</a:t>
            </a:r>
          </a:p>
          <a:p>
            <a:pPr marL="457200">
              <a:lnSpc>
                <a:spcPct val="107000"/>
              </a:lnSpc>
            </a:pPr>
            <a:r>
              <a:rPr lang="lt-L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51-60 metų 47 % </a:t>
            </a:r>
          </a:p>
          <a:p>
            <a:pPr marL="457200">
              <a:lnSpc>
                <a:spcPct val="107000"/>
              </a:lnSpc>
            </a:pPr>
            <a:r>
              <a:rPr lang="lt-L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61 ir daugiau metų 26 % </a:t>
            </a:r>
          </a:p>
          <a:p>
            <a:r>
              <a:rPr lang="lt-LT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Neatsakė į klausimą 11%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A65B3E2-8F82-7AA7-B064-2D7811E97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972" y="1596850"/>
            <a:ext cx="4843090" cy="476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66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D620081-6AAA-502C-8836-BCDD577B1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2. Koks Jūsų išsilavinimas?</a:t>
            </a:r>
            <a:endParaRPr lang="lt-LT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8CD699-C3D5-A804-A4FA-8FBA6277B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389517"/>
            <a:ext cx="10753725" cy="3388348"/>
          </a:xfrm>
        </p:spPr>
        <p:txBody>
          <a:bodyPr>
            <a:normAutofit/>
          </a:bodyPr>
          <a:lstStyle/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Atsakymai: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42% Aukštesnysis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26% Aukštasis universitetinis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16% Aukštasis neuniversitetinis 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16% Vidurinis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4F92C76-92FC-679D-1F8C-4D2C43B74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402" y="1746571"/>
            <a:ext cx="4649638" cy="46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6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B7D0327-28D9-C094-990B-BCDA1DC1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3. Jūsų manymu „korupcija“ tai:</a:t>
            </a:r>
            <a:endParaRPr lang="lt-LT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8BA0E0B-4EF6-6453-8EE9-26F102D26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2157730"/>
            <a:ext cx="10753725" cy="3863507"/>
          </a:xfrm>
        </p:spPr>
        <p:txBody>
          <a:bodyPr>
            <a:normAutofit/>
          </a:bodyPr>
          <a:lstStyle/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Atsakymai: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84% Visi atsakymai teisingi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11% Bet koks asmenų, dirbančių valstybinėje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tarnyboje arba privačiame sektoriuje, elgesys,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neatitinkantis jiems suteiktų įgaliojimų,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nustatytų elgesio standartų, siekiant naudos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sau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5% Piktnaudžiavimas įgaliojimais siekiant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naudos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148299C-1F9C-CAA6-F595-DC51A84C1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13" t="34306" r="46627" b="14623"/>
          <a:stretch/>
        </p:blipFill>
        <p:spPr bwMode="auto">
          <a:xfrm>
            <a:off x="6846869" y="1508945"/>
            <a:ext cx="4771992" cy="4750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2917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0E7274E-D936-AD30-9A44-11E00738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4. Kokias korupcijos apraiškas žinote?</a:t>
            </a:r>
            <a:endParaRPr lang="lt-LT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55B94B9-BE07-9406-298A-94F39AAF2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57731"/>
            <a:ext cx="10752665" cy="4268948"/>
          </a:xfrm>
        </p:spPr>
        <p:txBody>
          <a:bodyPr>
            <a:normAutofit lnSpcReduction="10000"/>
          </a:bodyPr>
          <a:lstStyle/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Atsakymai: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84% Žinau visas išvardintas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11% Papirkinėjimas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5% </a:t>
            </a:r>
            <a:r>
              <a:rPr lang="lt-LT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Mobingas</a:t>
            </a:r>
            <a:endParaRPr lang="lt-LT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Prekyba poveikiu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Sukčiavimas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Artimų giminaičių įdarbinimas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Viešųjų ir privačių interesų konfliktai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Tarnybos paslapties atskleidimas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Pareigų neatlikimas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Piktnaudžiavimas tarnybine padėtimi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5C3DFB9-858A-E2EA-2798-7FC63DA842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66" t="29913" r="46471" b="17203"/>
          <a:stretch/>
        </p:blipFill>
        <p:spPr bwMode="auto">
          <a:xfrm>
            <a:off x="6970143" y="1535675"/>
            <a:ext cx="4727972" cy="4822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3617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22B8B16-6656-86BF-A63A-10EB1E86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5. Ar praneštumėte apie Jums žinomą korupcijos atvejį?</a:t>
            </a:r>
            <a:endParaRPr lang="lt-LT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E1D8E25-3E0B-E2C4-ED23-E6E81EEBD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98143"/>
            <a:ext cx="8596668" cy="3643219"/>
          </a:xfrm>
        </p:spPr>
        <p:txBody>
          <a:bodyPr>
            <a:normAutofit/>
          </a:bodyPr>
          <a:lstStyle/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Atsakymai:</a:t>
            </a:r>
            <a:endParaRPr lang="lt-LT" sz="1800" b="0" i="0" dirty="0">
              <a:solidFill>
                <a:srgbClr val="444444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53% Nežinau</a:t>
            </a:r>
          </a:p>
          <a:p>
            <a:r>
              <a:rPr lang="fr-FR" sz="1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47% Taip</a:t>
            </a:r>
          </a:p>
          <a:p>
            <a:r>
              <a:rPr lang="fr-FR" sz="1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0% Ne</a:t>
            </a:r>
            <a:endParaRPr lang="lt-LT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A41BAE0-44CC-9769-DFC9-5120AE455D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69" t="28117" r="46914" b="19809"/>
          <a:stretch/>
        </p:blipFill>
        <p:spPr bwMode="auto">
          <a:xfrm>
            <a:off x="7016695" y="1622323"/>
            <a:ext cx="4642703" cy="473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11324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610090D-DE45-714D-3AD4-3B9B15889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Ar žinote, kur kreiptis, norint pranešti apie korupciją?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AEBEEF9-E253-8753-863B-3D1AA636E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Atsakymai: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79% Taip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21% Ne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089A91E-8B4B-1675-D492-18785B4BD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6" t="23733" r="46043" b="22615"/>
          <a:stretch/>
        </p:blipFill>
        <p:spPr bwMode="auto">
          <a:xfrm>
            <a:off x="7125419" y="1678872"/>
            <a:ext cx="4633644" cy="46795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3733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8B04F8-058C-A52B-876E-9B33FFD4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Ar buvote susidūrę su korupcijos apraiškomis savo darbe (Jums ar Jūsų kolegai buvo siūlytas kyšis ir kt.)?</a:t>
            </a:r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EF13149C-98A2-DFF3-4DA4-5BC2D287D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Atsakymai: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100% Ne</a:t>
            </a:r>
          </a:p>
          <a:p>
            <a:r>
              <a:rPr lang="lt-LT" sz="1800" dirty="0">
                <a:latin typeface="Calibri" panose="020F0502020204030204" pitchFamily="34" charset="0"/>
                <a:cs typeface="Calibri" panose="020F0502020204030204" pitchFamily="34" charset="0"/>
              </a:rPr>
              <a:t>0% Taip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CFBFF7C-9D02-A48D-E124-D443870F8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6" t="20115" r="46766" b="26495"/>
          <a:stretch/>
        </p:blipFill>
        <p:spPr bwMode="auto">
          <a:xfrm>
            <a:off x="7333784" y="1716657"/>
            <a:ext cx="4430502" cy="45633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5145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D730D4F-B240-26B7-5A0F-318A849F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Jūsų manymų, dėl kokių priežasčių galėtų Molėtų kultūros centre pasireikšti korupcija?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7C3BF0-7238-AE61-C476-B594025DE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Atsakymai:</a:t>
            </a:r>
          </a:p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63% Nėra priežasčių korupcijos pasireiškimui</a:t>
            </a:r>
          </a:p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26% Maži atlyginimai</a:t>
            </a:r>
          </a:p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11% Nepakankamai skaidrus sprendimų</a:t>
            </a:r>
          </a:p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priėmimo mechanizmas</a:t>
            </a:r>
          </a:p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0% Teisės aktų spragos</a:t>
            </a:r>
          </a:p>
          <a:p>
            <a:r>
              <a:rPr lang="lt-LT" sz="1800" dirty="0">
                <a:latin typeface="Arial" panose="020B0604020202020204" pitchFamily="34" charset="0"/>
                <a:cs typeface="Arial" panose="020B0604020202020204" pitchFamily="34" charset="0"/>
              </a:rPr>
              <a:t>0% Silpnas darbuotojų kontrolės mechanizmas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66AE59B-E5C7-675F-C747-7C3459AB14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6" t="31719" r="46767" b="15665"/>
          <a:stretch/>
        </p:blipFill>
        <p:spPr bwMode="auto">
          <a:xfrm>
            <a:off x="7201005" y="1795427"/>
            <a:ext cx="4495494" cy="4563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33822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FD27ABA-F23A-9F9E-73E5-0D2EBFD5E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APIBENDRINIMAS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4FE2F11-5154-6248-6B5D-14BDC55AC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06438"/>
            <a:ext cx="11123602" cy="4270075"/>
          </a:xfrm>
        </p:spPr>
        <p:txBody>
          <a:bodyPr>
            <a:normAutofit/>
          </a:bodyPr>
          <a:lstStyle/>
          <a:p>
            <a:pPr algn="just"/>
            <a:r>
              <a:rPr lang="lt-LT" dirty="0"/>
              <a:t>Įvertinus apklausos rezultatus, darytina išvada, kad bendras darbuotojų korupcijos netoleravimo lygis yra gana aukštas, o korupcinio pobūdžio veikų pasireiškimo galimybė Molėtų kultūros centre yra minimali.</a:t>
            </a:r>
          </a:p>
          <a:p>
            <a:pPr algn="just"/>
            <a:r>
              <a:rPr lang="lt-LT" dirty="0"/>
              <a:t>Darbuotojai žino, kas yra korupcija, korupcijos apraiškas, didesnė dalis darbuotojų praneštu apie korupcijos atvejį.</a:t>
            </a:r>
          </a:p>
          <a:p>
            <a:pPr algn="just"/>
            <a:r>
              <a:rPr lang="lt-LT" dirty="0"/>
              <a:t>Visi apklausoje dalyvavę darbuotojai nebuvo susidūrę su korupcijos apraiškomis Molėtų kultūros centre. Didesnė dalis darbuotojų mano, kad nėra priežasčių korupcijos pasireiškimui Molėtų kultūros centre.</a:t>
            </a:r>
          </a:p>
          <a:p>
            <a:pPr algn="just"/>
            <a:endParaRPr lang="lt-LT" sz="2000" dirty="0"/>
          </a:p>
          <a:p>
            <a:pPr algn="just"/>
            <a:r>
              <a:rPr lang="lt-LT" sz="2000" dirty="0"/>
              <a:t>Darbuotojų apklausą atliko ir rezultatus apibendrino sekretorė referentė Irina </a:t>
            </a:r>
            <a:r>
              <a:rPr lang="lt-LT" sz="2000" dirty="0" err="1"/>
              <a:t>Devicijonienė</a:t>
            </a:r>
            <a:endParaRPr lang="lt-LT" sz="2000" dirty="0"/>
          </a:p>
          <a:p>
            <a:pPr algn="just"/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8201783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ja">
  <a:themeElements>
    <a:clrScheme name="Metropolija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j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TM03457491[[fn=Metropolija]]</Template>
  <TotalTime>9721</TotalTime>
  <Words>494</Words>
  <Application>Microsoft Office PowerPoint</Application>
  <PresentationFormat>Plačiaekranė</PresentationFormat>
  <Paragraphs>75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6" baseType="lpstr">
      <vt:lpstr>Arial</vt:lpstr>
      <vt:lpstr>Arial</vt:lpstr>
      <vt:lpstr>Calibri</vt:lpstr>
      <vt:lpstr>Calibri Light</vt:lpstr>
      <vt:lpstr>Metropolija</vt:lpstr>
      <vt:lpstr>Darbuotojų tolerancijos korupcijai apklausos rezultatai</vt:lpstr>
      <vt:lpstr>„PowerPoint“ pateiktis</vt:lpstr>
      <vt:lpstr>1. Koks Jūsų amžius?</vt:lpstr>
      <vt:lpstr>2. Koks Jūsų išsilavinimas?</vt:lpstr>
      <vt:lpstr>3. Jūsų manymu „korupcija“ tai:</vt:lpstr>
      <vt:lpstr>4. Kokias korupcijos apraiškas žinote?</vt:lpstr>
      <vt:lpstr>5. Ar praneštumėte apie Jums žinomą korupcijos atvejį?</vt:lpstr>
      <vt:lpstr>6. Ar žinote, kur kreiptis, norint pranešti apie korupciją?</vt:lpstr>
      <vt:lpstr>7. Ar buvote susidūrę su korupcijos apraiškomis savo darbe (Jums ar Jūsų kolegai buvo siūlytas kyšis ir kt.)?</vt:lpstr>
      <vt:lpstr>8. Jūsų manymų, dėl kokių priežasčių galėtų Molėtų kultūros centre pasireikšti korupcija?</vt:lpstr>
      <vt:lpstr>APIBENDRINIMAS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Tolerancijos korupcijai darbuotojų apklausos rezultatai</dc:title>
  <dc:creator>Irina Devicijoniene</dc:creator>
  <cp:lastModifiedBy>Irina Devicijoniene</cp:lastModifiedBy>
  <cp:revision>3</cp:revision>
  <cp:lastPrinted>2023-09-27T11:33:50Z</cp:lastPrinted>
  <dcterms:created xsi:type="dcterms:W3CDTF">2023-09-22T12:10:24Z</dcterms:created>
  <dcterms:modified xsi:type="dcterms:W3CDTF">2024-09-02T08:48:30Z</dcterms:modified>
</cp:coreProperties>
</file>